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oberto gallott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7-16T16:50:27.362">
    <p:pos x="1525" y="178"/>
    <p:text>Questo dovrebbe un minimo introdurre il concetto di reward shaping che viene poi spiegato meglio dopo.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450308a84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450308a84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5a6b78f0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5a6b78f0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50c32b5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50c32b5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50c32b54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50c32b54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50c32b54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50c32b54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50c32b54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50c32b54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4dd5c4b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4dd5c4b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3ffa9d2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3ffa9d2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3ffa9d28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3ffa9d2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3ffa9d28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3ffa9d28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450308a8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450308a8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3ffa9d28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3ffa9d28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3ffa9d28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3ffa9d28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506fc12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506fc12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4dd5c4b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4dd5c4b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4dd5c4b3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4dd5c4b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4dd5c4b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4dd5c4b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4f7e4e64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4f7e4e64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4f7e4e64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4f7e4e64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4f7e4e64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4f7e4e64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4f7e4e64c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4f7e4e64c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450308a84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450308a8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4f7e4e64c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4f7e4e64c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5085292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5085292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450308a84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450308a84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50308a84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450308a84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450308a8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450308a8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4f7e4e64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4f7e4e64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50308a8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50308a8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50308a8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50308a8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"/>
              <a:buNone/>
              <a:defRPr sz="5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"/>
              <a:buNone/>
              <a:defRPr sz="55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CREDITS: This presentation template was created by </a:t>
            </a:r>
            <a:r>
              <a:rPr lang="it" sz="10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0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including icons by </a:t>
            </a:r>
            <a:r>
              <a:rPr lang="it" sz="10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0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and infographics &amp; images by </a:t>
            </a:r>
            <a:r>
              <a:rPr lang="it" sz="10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"/>
              <a:buChar char="●"/>
              <a:defRPr sz="18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"/>
              <a:buChar char="○"/>
              <a:defRPr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"/>
              <a:buChar char="■"/>
              <a:defRPr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"/>
              <a:buChar char="●"/>
              <a:defRPr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"/>
              <a:buChar char="○"/>
              <a:defRPr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"/>
              <a:buChar char="■"/>
              <a:defRPr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"/>
              <a:buChar char="●"/>
              <a:defRPr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"/>
              <a:buChar char="○"/>
              <a:defRPr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"/>
              <a:buChar char="■"/>
              <a:defRPr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5.gif"/><Relationship Id="rId8" Type="http://schemas.openxmlformats.org/officeDocument/2006/relationships/image" Target="../media/image6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71.png"/><Relationship Id="rId7" Type="http://schemas.openxmlformats.org/officeDocument/2006/relationships/image" Target="../media/image60.gif"/><Relationship Id="rId8" Type="http://schemas.openxmlformats.org/officeDocument/2006/relationships/image" Target="../media/image8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72.gif"/><Relationship Id="rId8" Type="http://schemas.openxmlformats.org/officeDocument/2006/relationships/image" Target="../media/image7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Relationship Id="rId7" Type="http://schemas.openxmlformats.org/officeDocument/2006/relationships/image" Target="../media/image74.gif"/><Relationship Id="rId8" Type="http://schemas.openxmlformats.org/officeDocument/2006/relationships/image" Target="../media/image7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0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7" Type="http://schemas.openxmlformats.org/officeDocument/2006/relationships/image" Target="../media/image80.gif"/><Relationship Id="rId8" Type="http://schemas.openxmlformats.org/officeDocument/2006/relationships/image" Target="../media/image7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5" Type="http://schemas.openxmlformats.org/officeDocument/2006/relationships/image" Target="../media/image8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1931400" y="1587500"/>
            <a:ext cx="5281200" cy="16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Hind Vadodara"/>
                <a:ea typeface="Hind Vadodara"/>
                <a:cs typeface="Hind Vadodara"/>
                <a:sym typeface="Hind Vadodara"/>
              </a:rPr>
              <a:t>Translating Bolts: LTL</a:t>
            </a:r>
            <a:r>
              <a:rPr baseline="-25000" i="1" lang="it" sz="3000">
                <a:latin typeface="Hind Vadodara"/>
                <a:ea typeface="Hind Vadodara"/>
                <a:cs typeface="Hind Vadodara"/>
                <a:sym typeface="Hind Vadodara"/>
              </a:rPr>
              <a:t>f</a:t>
            </a:r>
            <a:r>
              <a:rPr lang="it" sz="3000">
                <a:latin typeface="Hind Vadodara"/>
                <a:ea typeface="Hind Vadodara"/>
                <a:cs typeface="Hind Vadodara"/>
                <a:sym typeface="Hind Vadodara"/>
              </a:rPr>
              <a:t> and STRIPS Based Restraining Bolts on the Taxi-v3 Environment</a:t>
            </a:r>
            <a:endParaRPr sz="30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26" name="Google Shape;126;p25"/>
          <p:cNvSpPr txBox="1"/>
          <p:nvPr>
            <p:ph idx="4294967295" type="subTitle"/>
          </p:nvPr>
        </p:nvSpPr>
        <p:spPr>
          <a:xfrm flipH="1">
            <a:off x="58975" y="3782225"/>
            <a:ext cx="40674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Claudia Melis Tonti: 1888489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Lorenzo Papa: 1699806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Nicolas Zaccaria: 1904366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Roberto Gallotta: 1890251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Taxi-v3</a:t>
            </a:r>
            <a:endParaRPr sz="1500"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550" y="1837700"/>
            <a:ext cx="2724049" cy="27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>
            <p:ph idx="1" type="subTitle"/>
          </p:nvPr>
        </p:nvSpPr>
        <p:spPr>
          <a:xfrm flipH="1">
            <a:off x="810700" y="1526275"/>
            <a:ext cx="42231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Goal</a:t>
            </a:r>
            <a:r>
              <a:rPr lang="it" sz="1500"/>
              <a:t>: </a:t>
            </a:r>
            <a:r>
              <a:rPr lang="it" sz="1500">
                <a:solidFill>
                  <a:schemeClr val="accent1"/>
                </a:solidFill>
              </a:rPr>
              <a:t>pick up</a:t>
            </a:r>
            <a:r>
              <a:rPr lang="it" sz="1500"/>
              <a:t> the </a:t>
            </a:r>
            <a:r>
              <a:rPr lang="it" sz="1500">
                <a:solidFill>
                  <a:schemeClr val="accent1"/>
                </a:solidFill>
              </a:rPr>
              <a:t>passenger </a:t>
            </a:r>
            <a:r>
              <a:rPr lang="it" sz="1500"/>
              <a:t>and </a:t>
            </a:r>
            <a:r>
              <a:rPr lang="it" sz="1500">
                <a:solidFill>
                  <a:schemeClr val="accent1"/>
                </a:solidFill>
              </a:rPr>
              <a:t>drop </a:t>
            </a:r>
            <a:r>
              <a:rPr lang="it" sz="1500"/>
              <a:t>him </a:t>
            </a:r>
            <a:r>
              <a:rPr lang="it" sz="1500">
                <a:solidFill>
                  <a:schemeClr val="accent1"/>
                </a:solidFill>
              </a:rPr>
              <a:t>off </a:t>
            </a:r>
            <a:r>
              <a:rPr lang="it" sz="1500"/>
              <a:t>at the </a:t>
            </a:r>
            <a:r>
              <a:rPr lang="it" sz="1500">
                <a:solidFill>
                  <a:schemeClr val="accent1"/>
                </a:solidFill>
              </a:rPr>
              <a:t>destination</a:t>
            </a:r>
            <a:endParaRPr b="1" sz="15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39" name="Google Shape;239;p34"/>
          <p:cNvSpPr txBox="1"/>
          <p:nvPr>
            <p:ph idx="1" type="subTitle"/>
          </p:nvPr>
        </p:nvSpPr>
        <p:spPr>
          <a:xfrm flipH="1">
            <a:off x="916600" y="2361025"/>
            <a:ext cx="422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Actions</a:t>
            </a:r>
            <a:r>
              <a:rPr lang="it" sz="1500"/>
              <a:t>: 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Move North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Move South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Pick up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40" name="Google Shape;240;p34"/>
          <p:cNvSpPr txBox="1"/>
          <p:nvPr>
            <p:ph idx="1" type="subTitle"/>
          </p:nvPr>
        </p:nvSpPr>
        <p:spPr>
          <a:xfrm flipH="1">
            <a:off x="916600" y="3597425"/>
            <a:ext cx="422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Rewards</a:t>
            </a:r>
            <a:r>
              <a:rPr lang="it" sz="1500"/>
              <a:t>: 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Default per-step </a:t>
            </a:r>
            <a:r>
              <a:rPr lang="it" sz="1500">
                <a:solidFill>
                  <a:schemeClr val="accent1"/>
                </a:solidFill>
              </a:rPr>
              <a:t>-1</a:t>
            </a:r>
            <a:endParaRPr sz="1500">
              <a:solidFill>
                <a:schemeClr val="accen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Illegal Pick up and Drop off </a:t>
            </a:r>
            <a:r>
              <a:rPr lang="it" sz="1500">
                <a:solidFill>
                  <a:schemeClr val="accent1"/>
                </a:solidFill>
              </a:rPr>
              <a:t>-10</a:t>
            </a:r>
            <a:endParaRPr sz="1500">
              <a:solidFill>
                <a:schemeClr val="accen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Successful Drop off </a:t>
            </a:r>
            <a:r>
              <a:rPr lang="it" sz="1500">
                <a:solidFill>
                  <a:schemeClr val="accent1"/>
                </a:solidFill>
              </a:rPr>
              <a:t>+20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2570950" y="248312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leway"/>
              <a:buChar char="●"/>
            </a:pPr>
            <a:r>
              <a:rPr lang="it" sz="15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Move West	</a:t>
            </a:r>
            <a:endParaRPr sz="15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aleway"/>
              <a:buChar char="●"/>
            </a:pPr>
            <a:r>
              <a:rPr lang="it" sz="15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Move East</a:t>
            </a:r>
            <a:endParaRPr sz="15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 Vadodara"/>
              <a:buChar char="●"/>
            </a:pPr>
            <a:r>
              <a:rPr lang="it" sz="15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Drop off</a:t>
            </a:r>
            <a:endParaRPr sz="15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ctrTitle"/>
          </p:nvPr>
        </p:nvSpPr>
        <p:spPr>
          <a:xfrm>
            <a:off x="4007825" y="1614460"/>
            <a:ext cx="4535700" cy="19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Restraining Bolts &amp;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Automata as Reward Shaping</a:t>
            </a:r>
            <a:r>
              <a:rPr lang="it"/>
              <a:t> </a:t>
            </a:r>
            <a:endParaRPr/>
          </a:p>
        </p:txBody>
      </p:sp>
      <p:sp>
        <p:nvSpPr>
          <p:cNvPr id="247" name="Google Shape;247;p35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III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idx="1" type="subTitle"/>
          </p:nvPr>
        </p:nvSpPr>
        <p:spPr>
          <a:xfrm flipH="1">
            <a:off x="546600" y="1712600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IDEA: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Make the agent learn to reach a set of temporal goals until it reaches the final goal.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THE PROBLEM IT FIXES: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The RL algorithm behavior may degenerate into a random walk</a:t>
            </a:r>
            <a:endParaRPr sz="1500"/>
          </a:p>
        </p:txBody>
      </p:sp>
      <p:sp>
        <p:nvSpPr>
          <p:cNvPr id="253" name="Google Shape;253;p3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Temporal Goals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idx="1" type="subTitle"/>
          </p:nvPr>
        </p:nvSpPr>
        <p:spPr>
          <a:xfrm flipH="1">
            <a:off x="546600" y="1557900"/>
            <a:ext cx="8050800" cy="15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WHAT IS IT: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restraining bolt restricts the agent’s actions limiting them to a set of wanted  behaviors.</a:t>
            </a:r>
            <a:endParaRPr sz="1500"/>
          </a:p>
        </p:txBody>
      </p:sp>
      <p:sp>
        <p:nvSpPr>
          <p:cNvPr id="259" name="Google Shape;259;p3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Restraining Bolts</a:t>
            </a:r>
            <a:endParaRPr/>
          </a:p>
        </p:txBody>
      </p:sp>
      <p:sp>
        <p:nvSpPr>
          <p:cNvPr id="260" name="Google Shape;260;p37"/>
          <p:cNvSpPr txBox="1"/>
          <p:nvPr/>
        </p:nvSpPr>
        <p:spPr>
          <a:xfrm>
            <a:off x="459300" y="3152375"/>
            <a:ext cx="2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Hind Vadodara"/>
                <a:ea typeface="Hind Vadodara"/>
                <a:cs typeface="Hind Vadodara"/>
                <a:sym typeface="Hind Vadodara"/>
              </a:rPr>
              <a:t>Agent’s world representation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4676375" y="3144725"/>
            <a:ext cx="357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Restraining Bolt’s world representation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3131525" y="3611425"/>
            <a:ext cx="21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Hind Vadodara"/>
                <a:ea typeface="Hind Vadodara"/>
                <a:cs typeface="Hind Vadodara"/>
                <a:sym typeface="Hind Vadodara"/>
              </a:rPr>
              <a:t>Reinforcement Learning</a:t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cxnSp>
        <p:nvCxnSpPr>
          <p:cNvPr id="263" name="Google Shape;263;p37"/>
          <p:cNvCxnSpPr>
            <a:stCxn id="261" idx="2"/>
            <a:endCxn id="260" idx="2"/>
          </p:cNvCxnSpPr>
          <p:nvPr/>
        </p:nvCxnSpPr>
        <p:spPr>
          <a:xfrm rot="10800000">
            <a:off x="1931075" y="3552425"/>
            <a:ext cx="45303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ttp://www.latex2png.com/pngs/392a026a704e96127feb952f37fbde45.png"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63" y="4070475"/>
            <a:ext cx="2712268" cy="30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latex2png.com/pngs/90e0eed1aa0c2fa2863b644e1c213d16.png"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063" y="4070475"/>
            <a:ext cx="3120626" cy="3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idx="1" type="subTitle"/>
          </p:nvPr>
        </p:nvSpPr>
        <p:spPr>
          <a:xfrm flipH="1">
            <a:off x="546675" y="1941750"/>
            <a:ext cx="2873400" cy="6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THE RL PROBLEM: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1" name="Google Shape;271;p3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Restraining Bolts</a:t>
            </a:r>
            <a:endParaRPr/>
          </a:p>
        </p:txBody>
      </p:sp>
      <p:sp>
        <p:nvSpPr>
          <p:cNvPr id="272" name="Google Shape;272;p38"/>
          <p:cNvSpPr txBox="1"/>
          <p:nvPr/>
        </p:nvSpPr>
        <p:spPr>
          <a:xfrm>
            <a:off x="4460875" y="1958775"/>
            <a:ext cx="359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THE SOLUTION: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644675" y="3024350"/>
            <a:ext cx="75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Hind Vadodara"/>
              <a:buChar char="-"/>
            </a:pPr>
            <a:r>
              <a:rPr lang="it" sz="1500">
                <a:latin typeface="Hind Vadodara"/>
                <a:ea typeface="Hind Vadodara"/>
                <a:cs typeface="Hind Vadodara"/>
                <a:sym typeface="Hind Vadodara"/>
              </a:rPr>
              <a:t>For each Φi compute the DFA AΦi</a:t>
            </a:r>
            <a:endParaRPr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Hind Vadodara"/>
              <a:buChar char="-"/>
            </a:pPr>
            <a:r>
              <a:rPr lang="it" sz="1500">
                <a:latin typeface="Hind Vadodara"/>
                <a:ea typeface="Hind Vadodara"/>
                <a:cs typeface="Hind Vadodara"/>
                <a:sym typeface="Hind Vadodara"/>
              </a:rPr>
              <a:t>Do RL on </a:t>
            </a:r>
            <a:endParaRPr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descr="http://www.latex2png.com/pngs/56c269907a64789dfff38287deac7290.png"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513" y="4142825"/>
            <a:ext cx="5632975" cy="485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latex2png.com/pngs/7fb8f57face1dc26f926695819a05b94.png" id="275" name="Google Shape;2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975" y="3710725"/>
            <a:ext cx="4225699" cy="26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latex2png.com/pngs/9ba540221cbe23ea9db6320f25676a74.png" id="276" name="Google Shape;2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680" y="2450937"/>
            <a:ext cx="4925045" cy="36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latex2png.com/pngs/df7d04efdf603b0465c1af3e104317f7.png" id="277" name="Google Shape;27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950" y="2450925"/>
            <a:ext cx="2283450" cy="367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idx="1" type="subTitle"/>
          </p:nvPr>
        </p:nvSpPr>
        <p:spPr>
          <a:xfrm flipH="1">
            <a:off x="546600" y="1650925"/>
            <a:ext cx="8050800" cy="6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Reward Machine </a:t>
            </a:r>
            <a:r>
              <a:rPr lang="it" sz="1500"/>
              <a:t>&lt;S,A,P,L&gt; </a:t>
            </a: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= Mealy Machine </a:t>
            </a:r>
            <a:r>
              <a:rPr lang="it" sz="1500"/>
              <a:t>&lt;Q, q</a:t>
            </a:r>
            <a:r>
              <a:rPr lang="it" sz="1000"/>
              <a:t>0</a:t>
            </a:r>
            <a:r>
              <a:rPr lang="it" sz="1500"/>
              <a:t>, Σ, R, δ, ρ&gt; where: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3" name="Google Shape;283;p3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Automata as </a:t>
            </a:r>
            <a:r>
              <a:rPr lang="it"/>
              <a:t>Reward Shaping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6723000" y="3266125"/>
            <a:ext cx="32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644675" y="3371275"/>
            <a:ext cx="780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Hind Vadodara"/>
                <a:ea typeface="Hind Vadodara"/>
                <a:cs typeface="Hind Vadodara"/>
                <a:sym typeface="Hind Vadodara"/>
              </a:rPr>
              <a:t>The idea is to approximate the cumulative discounted reward in any RM state by using the RM itself as a MDP.</a:t>
            </a:r>
            <a:endParaRPr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Hind Vadodara"/>
                <a:ea typeface="Hind Vadodara"/>
                <a:cs typeface="Hind Vadodara"/>
                <a:sym typeface="Hind Vadodara"/>
              </a:rPr>
              <a:t>The resulting reward shaping is:</a:t>
            </a:r>
            <a:endParaRPr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descr="http://www.latex2png.com/pngs/622ab2ac0bb00bc59af90d498319b8d1.png"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953" y="2280925"/>
            <a:ext cx="1090145" cy="31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latex2png.com/pngs/e93f1972d3ca602bf2e2fe78645ce898.png"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950" y="2807975"/>
            <a:ext cx="2962201" cy="31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latex2png.com/pngs/7857b93456dc8c7f7de3ab97e4815cff.png" id="288" name="Google Shape;28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8800" y="4098299"/>
            <a:ext cx="4111968" cy="3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ctrTitle"/>
          </p:nvPr>
        </p:nvSpPr>
        <p:spPr>
          <a:xfrm>
            <a:off x="4007825" y="853635"/>
            <a:ext cx="4535700" cy="19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Reward Shaping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&amp; STRIPS</a:t>
            </a:r>
            <a:endParaRPr/>
          </a:p>
        </p:txBody>
      </p:sp>
      <p:sp>
        <p:nvSpPr>
          <p:cNvPr id="294" name="Google Shape;294;p40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IV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Reward Shaping</a:t>
            </a:r>
            <a:endParaRPr/>
          </a:p>
        </p:txBody>
      </p:sp>
      <p:sp>
        <p:nvSpPr>
          <p:cNvPr id="300" name="Google Shape;300;p41"/>
          <p:cNvSpPr txBox="1"/>
          <p:nvPr>
            <p:ph idx="1" type="subTitle"/>
          </p:nvPr>
        </p:nvSpPr>
        <p:spPr>
          <a:xfrm flipH="1">
            <a:off x="287550" y="1292200"/>
            <a:ext cx="85689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In Reinforcement Learning: </a:t>
            </a:r>
            <a:r>
              <a:rPr lang="it" sz="1500"/>
              <a:t>Consisting of supplying additional rewards to a learning agent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301" name="Google Shape;301;p41"/>
          <p:cNvSpPr txBox="1"/>
          <p:nvPr>
            <p:ph idx="1" type="subTitle"/>
          </p:nvPr>
        </p:nvSpPr>
        <p:spPr>
          <a:xfrm flipH="1">
            <a:off x="2106150" y="2278500"/>
            <a:ext cx="49317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Pros: 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Helps the agent in achieving the optimal policy faster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Guide the </a:t>
            </a:r>
            <a:r>
              <a:rPr lang="it" sz="1500"/>
              <a:t>learning</a:t>
            </a:r>
            <a:r>
              <a:rPr lang="it" sz="1500"/>
              <a:t> process more efficiently</a:t>
            </a:r>
            <a:endParaRPr sz="1500"/>
          </a:p>
        </p:txBody>
      </p:sp>
      <p:sp>
        <p:nvSpPr>
          <p:cNvPr id="302" name="Google Shape;302;p41"/>
          <p:cNvSpPr txBox="1"/>
          <p:nvPr>
            <p:ph idx="1" type="subTitle"/>
          </p:nvPr>
        </p:nvSpPr>
        <p:spPr>
          <a:xfrm flipH="1">
            <a:off x="2106150" y="3644275"/>
            <a:ext cx="4217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Final Reward</a:t>
            </a:r>
            <a:r>
              <a:rPr lang="it" sz="1500"/>
              <a:t> = MDP Reward + Reward Shaping</a:t>
            </a:r>
            <a:endParaRPr sz="1500"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245" y="3153950"/>
            <a:ext cx="2715437" cy="1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Reward Shaping</a:t>
            </a:r>
            <a:endParaRPr/>
          </a:p>
        </p:txBody>
      </p:sp>
      <p:sp>
        <p:nvSpPr>
          <p:cNvPr id="309" name="Google Shape;309;p42"/>
          <p:cNvSpPr txBox="1"/>
          <p:nvPr>
            <p:ph idx="1" type="subTitle"/>
          </p:nvPr>
        </p:nvSpPr>
        <p:spPr>
          <a:xfrm flipH="1">
            <a:off x="287550" y="1292200"/>
            <a:ext cx="8568900" cy="17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IDEA:</a:t>
            </a:r>
            <a:r>
              <a:rPr lang="it" sz="1500"/>
              <a:t> 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Engineering a Reward Function to provide more frequent feedback on appropriate behaviours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RELATED WORKS: 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00000"/>
                </a:solidFill>
              </a:rPr>
              <a:t>Policy invariance under reward transformations: Theory and application to reward shaping [1]</a:t>
            </a:r>
            <a:endParaRPr baseline="30000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10" name="Google Shape;310;p42"/>
          <p:cNvSpPr txBox="1"/>
          <p:nvPr>
            <p:ph idx="1" type="subTitle"/>
          </p:nvPr>
        </p:nvSpPr>
        <p:spPr>
          <a:xfrm flipH="1">
            <a:off x="0" y="4789025"/>
            <a:ext cx="91440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[1] Andrew Y Ng, D.H., Russell, S.: Policy invariance under reward transformations:Theory and application to reward shaping (1999)</a:t>
            </a:r>
            <a:endParaRPr baseline="3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11" name="Google Shape;311;p42"/>
          <p:cNvSpPr txBox="1"/>
          <p:nvPr>
            <p:ph idx="1" type="subTitle"/>
          </p:nvPr>
        </p:nvSpPr>
        <p:spPr>
          <a:xfrm flipH="1">
            <a:off x="2980500" y="3605500"/>
            <a:ext cx="3183000" cy="8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Potential-Based Reward Shaping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(PBRS)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cxnSp>
        <p:nvCxnSpPr>
          <p:cNvPr id="312" name="Google Shape;312;p42"/>
          <p:cNvCxnSpPr>
            <a:stCxn id="309" idx="2"/>
            <a:endCxn id="311" idx="0"/>
          </p:cNvCxnSpPr>
          <p:nvPr/>
        </p:nvCxnSpPr>
        <p:spPr>
          <a:xfrm>
            <a:off x="4572000" y="2995000"/>
            <a:ext cx="0" cy="610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Reward Shaping</a:t>
            </a:r>
            <a:endParaRPr/>
          </a:p>
        </p:txBody>
      </p:sp>
      <p:sp>
        <p:nvSpPr>
          <p:cNvPr id="318" name="Google Shape;318;p43"/>
          <p:cNvSpPr txBox="1"/>
          <p:nvPr>
            <p:ph idx="1" type="subTitle"/>
          </p:nvPr>
        </p:nvSpPr>
        <p:spPr>
          <a:xfrm flipH="1">
            <a:off x="287675" y="1435250"/>
            <a:ext cx="40239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Markov Decision  Process: </a:t>
            </a:r>
            <a:r>
              <a:rPr lang="it" sz="1500"/>
              <a:t>M = (S, A, δ, R)</a:t>
            </a:r>
            <a:endParaRPr sz="1500"/>
          </a:p>
        </p:txBody>
      </p:sp>
      <p:sp>
        <p:nvSpPr>
          <p:cNvPr id="319" name="Google Shape;319;p43"/>
          <p:cNvSpPr txBox="1"/>
          <p:nvPr>
            <p:ph idx="1" type="subTitle"/>
          </p:nvPr>
        </p:nvSpPr>
        <p:spPr>
          <a:xfrm flipH="1">
            <a:off x="0" y="4789025"/>
            <a:ext cx="91440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[1] Andrew Y Ng, D.H., Russell, S.: Policy invariance under reward transformations:Theory and application to reward shaping (1999)</a:t>
            </a:r>
            <a:endParaRPr baseline="3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320" name="Google Shape;320;p43"/>
          <p:cNvCxnSpPr/>
          <p:nvPr/>
        </p:nvCxnSpPr>
        <p:spPr>
          <a:xfrm>
            <a:off x="3080925" y="2511400"/>
            <a:ext cx="651900" cy="679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43"/>
          <p:cNvSpPr txBox="1"/>
          <p:nvPr>
            <p:ph idx="1" type="subTitle"/>
          </p:nvPr>
        </p:nvSpPr>
        <p:spPr>
          <a:xfrm flipH="1">
            <a:off x="1224125" y="1808838"/>
            <a:ext cx="21510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R = </a:t>
            </a:r>
            <a:r>
              <a:rPr lang="it" sz="1500"/>
              <a:t>R(s, a, s’)</a:t>
            </a:r>
            <a:endParaRPr sz="1500"/>
          </a:p>
        </p:txBody>
      </p:sp>
      <p:sp>
        <p:nvSpPr>
          <p:cNvPr id="322" name="Google Shape;322;p43"/>
          <p:cNvSpPr txBox="1"/>
          <p:nvPr>
            <p:ph idx="1" type="subTitle"/>
          </p:nvPr>
        </p:nvSpPr>
        <p:spPr>
          <a:xfrm flipH="1">
            <a:off x="4816000" y="1435250"/>
            <a:ext cx="34596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Reward Shaping function</a:t>
            </a: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: </a:t>
            </a:r>
            <a:r>
              <a:rPr lang="it" sz="1500"/>
              <a:t>F(s, a, s’)</a:t>
            </a:r>
            <a:endParaRPr sz="1500"/>
          </a:p>
        </p:txBody>
      </p:sp>
      <p:cxnSp>
        <p:nvCxnSpPr>
          <p:cNvPr id="323" name="Google Shape;323;p43"/>
          <p:cNvCxnSpPr>
            <a:stCxn id="322" idx="2"/>
          </p:cNvCxnSpPr>
          <p:nvPr/>
        </p:nvCxnSpPr>
        <p:spPr>
          <a:xfrm flipH="1">
            <a:off x="5425600" y="2274350"/>
            <a:ext cx="1120200" cy="879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43"/>
          <p:cNvSpPr txBox="1"/>
          <p:nvPr>
            <p:ph idx="1" type="subTitle"/>
          </p:nvPr>
        </p:nvSpPr>
        <p:spPr>
          <a:xfrm flipH="1">
            <a:off x="2343950" y="3123450"/>
            <a:ext cx="47166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00000"/>
                </a:solidFill>
              </a:rPr>
              <a:t>R’(s, a, s’) = R(s, a, s’) + F(s, a, s’)</a:t>
            </a:r>
            <a:endParaRPr sz="2000"/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175" y="3191195"/>
            <a:ext cx="781250" cy="7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ctrTitle"/>
          </p:nvPr>
        </p:nvSpPr>
        <p:spPr>
          <a:xfrm>
            <a:off x="4007825" y="1385735"/>
            <a:ext cx="4535700" cy="19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Temporal Logic &amp; </a:t>
            </a:r>
            <a:r>
              <a:rPr lang="it"/>
              <a:t>D</a:t>
            </a:r>
            <a:r>
              <a:rPr lang="it"/>
              <a:t>eterministic Finite Automaton </a:t>
            </a:r>
            <a:endParaRPr/>
          </a:p>
        </p:txBody>
      </p:sp>
      <p:sp>
        <p:nvSpPr>
          <p:cNvPr id="132" name="Google Shape;132;p26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STRIPS</a:t>
            </a:r>
            <a:endParaRPr/>
          </a:p>
        </p:txBody>
      </p:sp>
      <p:sp>
        <p:nvSpPr>
          <p:cNvPr id="331" name="Google Shape;331;p44"/>
          <p:cNvSpPr txBox="1"/>
          <p:nvPr>
            <p:ph idx="1" type="subTitle"/>
          </p:nvPr>
        </p:nvSpPr>
        <p:spPr>
          <a:xfrm flipH="1">
            <a:off x="287550" y="1435250"/>
            <a:ext cx="85689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STanford Research </a:t>
            </a: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Institute</a:t>
            </a: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 Problem Solver: 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problem solver that aims to find the </a:t>
            </a:r>
            <a:r>
              <a:rPr lang="it" sz="1500"/>
              <a:t>optimal</a:t>
            </a:r>
            <a:r>
              <a:rPr lang="it" sz="1500"/>
              <a:t> sequence of operators</a:t>
            </a:r>
            <a:endParaRPr sz="1500"/>
          </a:p>
        </p:txBody>
      </p:sp>
      <p:sp>
        <p:nvSpPr>
          <p:cNvPr id="332" name="Google Shape;332;p44"/>
          <p:cNvSpPr txBox="1"/>
          <p:nvPr>
            <p:ph idx="1" type="subTitle"/>
          </p:nvPr>
        </p:nvSpPr>
        <p:spPr>
          <a:xfrm flipH="1">
            <a:off x="1644900" y="2198150"/>
            <a:ext cx="19953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Initial State </a:t>
            </a:r>
            <a:endParaRPr sz="1500"/>
          </a:p>
        </p:txBody>
      </p:sp>
      <p:sp>
        <p:nvSpPr>
          <p:cNvPr id="333" name="Google Shape;333;p44"/>
          <p:cNvSpPr txBox="1"/>
          <p:nvPr>
            <p:ph idx="1" type="subTitle"/>
          </p:nvPr>
        </p:nvSpPr>
        <p:spPr>
          <a:xfrm flipH="1">
            <a:off x="5032250" y="2198150"/>
            <a:ext cx="2829300" cy="8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Final State (goal)</a:t>
            </a:r>
            <a:endParaRPr sz="1500"/>
          </a:p>
        </p:txBody>
      </p:sp>
      <p:cxnSp>
        <p:nvCxnSpPr>
          <p:cNvPr id="334" name="Google Shape;334;p44"/>
          <p:cNvCxnSpPr>
            <a:endCxn id="333" idx="3"/>
          </p:cNvCxnSpPr>
          <p:nvPr/>
        </p:nvCxnSpPr>
        <p:spPr>
          <a:xfrm>
            <a:off x="3640250" y="2617700"/>
            <a:ext cx="13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4"/>
          <p:cNvSpPr txBox="1"/>
          <p:nvPr>
            <p:ph idx="1" type="subTitle"/>
          </p:nvPr>
        </p:nvSpPr>
        <p:spPr>
          <a:xfrm flipH="1">
            <a:off x="287600" y="3154775"/>
            <a:ext cx="3579900" cy="14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Problem Space</a:t>
            </a: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/>
              <a:t>𝚷 =</a:t>
            </a:r>
            <a:r>
              <a:rPr lang="it" sz="2000">
                <a:solidFill>
                  <a:srgbClr val="000000"/>
                </a:solidFill>
              </a:rPr>
              <a:t>〈P, O, I, G〉</a:t>
            </a:r>
            <a:endParaRPr sz="2000"/>
          </a:p>
        </p:txBody>
      </p:sp>
      <p:sp>
        <p:nvSpPr>
          <p:cNvPr id="336" name="Google Shape;336;p44"/>
          <p:cNvSpPr txBox="1"/>
          <p:nvPr>
            <p:ph idx="1" type="subTitle"/>
          </p:nvPr>
        </p:nvSpPr>
        <p:spPr>
          <a:xfrm flipH="1">
            <a:off x="5132825" y="3488100"/>
            <a:ext cx="3177300" cy="14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/>
              <a:t>cost(</a:t>
            </a:r>
            <a:r>
              <a:rPr lang="it" sz="2000"/>
              <a:t>𝛑</a:t>
            </a:r>
            <a:r>
              <a:rPr baseline="-25000" lang="it" sz="2000"/>
              <a:t>opt</a:t>
            </a:r>
            <a:r>
              <a:rPr lang="it" sz="2000"/>
              <a:t>) &lt; cost(</a:t>
            </a:r>
            <a:r>
              <a:rPr lang="it" sz="2000"/>
              <a:t>𝛑’</a:t>
            </a:r>
            <a:r>
              <a:rPr lang="it" sz="2000"/>
              <a:t>)</a:t>
            </a:r>
            <a:endParaRPr sz="2000"/>
          </a:p>
        </p:txBody>
      </p:sp>
      <p:cxnSp>
        <p:nvCxnSpPr>
          <p:cNvPr id="337" name="Google Shape;337;p44"/>
          <p:cNvCxnSpPr/>
          <p:nvPr/>
        </p:nvCxnSpPr>
        <p:spPr>
          <a:xfrm>
            <a:off x="3640250" y="4218300"/>
            <a:ext cx="13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STRIPS to LTLf </a:t>
            </a:r>
            <a:endParaRPr/>
          </a:p>
        </p:txBody>
      </p:sp>
      <p:sp>
        <p:nvSpPr>
          <p:cNvPr id="343" name="Google Shape;343;p45"/>
          <p:cNvSpPr txBox="1"/>
          <p:nvPr>
            <p:ph idx="1" type="subTitle"/>
          </p:nvPr>
        </p:nvSpPr>
        <p:spPr>
          <a:xfrm flipH="1">
            <a:off x="287550" y="1282850"/>
            <a:ext cx="8568900" cy="2532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Translate from STRIPS formalism to an equivalent  LTLf formula: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23850" lvl="0" marL="2286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Hind Vadodara"/>
              <a:buAutoNum type="arabicPeriod"/>
            </a:pPr>
            <a:r>
              <a:rPr lang="it" sz="1500"/>
              <a:t>Define the domain with a set of fluents</a:t>
            </a:r>
            <a:endParaRPr sz="1500"/>
          </a:p>
          <a:p>
            <a:pPr indent="-323850" lvl="0" marL="2286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Hind Vadodara"/>
              <a:buAutoNum type="arabicPeriod"/>
            </a:pPr>
            <a:r>
              <a:rPr lang="it" sz="1500"/>
              <a:t>From STRIPS to LTLf [2]</a:t>
            </a:r>
            <a:endParaRPr sz="1500"/>
          </a:p>
          <a:p>
            <a:pPr indent="-323850" lvl="1" marL="2743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Hind Vadodara"/>
              <a:buAutoNum type="arabicPeriod"/>
            </a:pPr>
            <a:r>
              <a:rPr lang="it" sz="1500"/>
              <a:t>Define each action with a </a:t>
            </a:r>
            <a:r>
              <a:rPr lang="it" sz="1500"/>
              <a:t>precondition</a:t>
            </a:r>
            <a:endParaRPr sz="1500"/>
          </a:p>
          <a:p>
            <a:pPr indent="-323850" lvl="1" marL="2743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Hind Vadodara"/>
              <a:buAutoNum type="arabicPeriod"/>
            </a:pPr>
            <a:r>
              <a:rPr lang="it" sz="1500"/>
              <a:t>Encode the Initial set of fluents, as TRUE states</a:t>
            </a:r>
            <a:endParaRPr sz="1500"/>
          </a:p>
          <a:p>
            <a:pPr indent="-323850" lvl="1" marL="2743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Hind Vadodara"/>
              <a:buAutoNum type="arabicPeriod"/>
            </a:pPr>
            <a:r>
              <a:rPr lang="it" sz="1500"/>
              <a:t>Encode the Final set of fluents that eventually hold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1203425" y="3853125"/>
            <a:ext cx="7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Hind Vadodara"/>
                <a:ea typeface="Hind Vadodara"/>
                <a:cs typeface="Hind Vadodara"/>
                <a:sym typeface="Hind Vadodara"/>
              </a:rPr>
              <a:t>STRIPS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3023575" y="3853125"/>
            <a:ext cx="7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Hind Vadodara"/>
                <a:ea typeface="Hind Vadodara"/>
                <a:cs typeface="Hind Vadodara"/>
                <a:sym typeface="Hind Vadodara"/>
              </a:rPr>
              <a:t>LTLf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4843725" y="3853125"/>
            <a:ext cx="7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Hind Vadodara"/>
                <a:ea typeface="Hind Vadodara"/>
                <a:cs typeface="Hind Vadodara"/>
                <a:sym typeface="Hind Vadodara"/>
              </a:rPr>
              <a:t>DFA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347" name="Google Shape;347;p45"/>
          <p:cNvSpPr txBox="1"/>
          <p:nvPr/>
        </p:nvSpPr>
        <p:spPr>
          <a:xfrm>
            <a:off x="6592025" y="3853125"/>
            <a:ext cx="14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Hind Vadodara"/>
                <a:ea typeface="Hind Vadodara"/>
                <a:cs typeface="Hind Vadodara"/>
                <a:sym typeface="Hind Vadodara"/>
              </a:rPr>
              <a:t>Automata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cxnSp>
        <p:nvCxnSpPr>
          <p:cNvPr id="348" name="Google Shape;348;p45"/>
          <p:cNvCxnSpPr>
            <a:stCxn id="344" idx="3"/>
            <a:endCxn id="345" idx="1"/>
          </p:cNvCxnSpPr>
          <p:nvPr/>
        </p:nvCxnSpPr>
        <p:spPr>
          <a:xfrm>
            <a:off x="1994225" y="4053225"/>
            <a:ext cx="1029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45"/>
          <p:cNvCxnSpPr>
            <a:stCxn id="345" idx="3"/>
            <a:endCxn id="346" idx="1"/>
          </p:cNvCxnSpPr>
          <p:nvPr/>
        </p:nvCxnSpPr>
        <p:spPr>
          <a:xfrm>
            <a:off x="3814375" y="4053225"/>
            <a:ext cx="1029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5"/>
          <p:cNvCxnSpPr>
            <a:stCxn id="346" idx="3"/>
            <a:endCxn id="347" idx="1"/>
          </p:cNvCxnSpPr>
          <p:nvPr/>
        </p:nvCxnSpPr>
        <p:spPr>
          <a:xfrm>
            <a:off x="5634525" y="4053225"/>
            <a:ext cx="957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5"/>
          <p:cNvSpPr txBox="1"/>
          <p:nvPr>
            <p:ph idx="1" type="subTitle"/>
          </p:nvPr>
        </p:nvSpPr>
        <p:spPr>
          <a:xfrm flipH="1">
            <a:off x="0" y="4789025"/>
            <a:ext cx="91440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[2] De Giacomo, G., Vardi, M.Y.: Linear temporal logic and linear dynamic logic on finite traces. In: Proceedings of the Twenty-Third International Joint Conference on Artificial Intelligence. IJCAI ’13, AAAI Press (2013) 854–860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Our experiments</a:t>
            </a:r>
            <a:endParaRPr/>
          </a:p>
        </p:txBody>
      </p:sp>
      <p:sp>
        <p:nvSpPr>
          <p:cNvPr id="357" name="Google Shape;357;p46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Overview of experiments and discussion of results</a:t>
            </a:r>
            <a:endParaRPr/>
          </a:p>
        </p:txBody>
      </p:sp>
      <p:sp>
        <p:nvSpPr>
          <p:cNvPr id="358" name="Google Shape;358;p46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idx="1" type="subTitle"/>
          </p:nvPr>
        </p:nvSpPr>
        <p:spPr>
          <a:xfrm flipH="1">
            <a:off x="546575" y="1604050"/>
            <a:ext cx="80508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Increasingly complex temporal goals described by LTL</a:t>
            </a:r>
            <a:r>
              <a:rPr baseline="-25000" i="1" lang="it" sz="1500"/>
              <a:t>f</a:t>
            </a:r>
            <a:r>
              <a:rPr lang="it" sz="1500"/>
              <a:t> formulas:</a:t>
            </a:r>
            <a:endParaRPr sz="15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it"/>
              <a:t>Base environment goal: </a:t>
            </a:r>
            <a:r>
              <a:rPr i="1" lang="it"/>
              <a:t>a U (b U c)</a:t>
            </a:r>
            <a:endParaRPr i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it"/>
              <a:t>Pass through center: </a:t>
            </a:r>
            <a:r>
              <a:rPr i="1" lang="it"/>
              <a:t>a U (b U (c U d))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it"/>
              <a:t>Pass through 1 corner:</a:t>
            </a:r>
            <a:r>
              <a:rPr lang="it"/>
              <a:t> </a:t>
            </a:r>
            <a:r>
              <a:rPr i="1" lang="it"/>
              <a:t>a U (b U (c U d))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it"/>
              <a:t>Pass through 2 corners:</a:t>
            </a:r>
            <a:r>
              <a:rPr lang="it"/>
              <a:t> </a:t>
            </a:r>
            <a:r>
              <a:rPr i="1" lang="it"/>
              <a:t>a U (b U (c U (d U e)))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it"/>
              <a:t>Pass through 3 corners:</a:t>
            </a:r>
            <a:r>
              <a:rPr lang="it"/>
              <a:t> </a:t>
            </a:r>
            <a:r>
              <a:rPr i="1" lang="it"/>
              <a:t>a U (b U (c U (d U (e U f))))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Generate DFA from LTL</a:t>
            </a:r>
            <a:r>
              <a:rPr baseline="-25000" i="1" lang="it" sz="1500"/>
              <a:t>f</a:t>
            </a:r>
            <a:r>
              <a:rPr lang="it" sz="1500"/>
              <a:t> formulas to track Temporal Goal.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Meaning of fluents changes according to specific environment initialization.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We test both with and without Reward Shaping</a:t>
            </a:r>
            <a:endParaRPr sz="1500"/>
          </a:p>
        </p:txBody>
      </p:sp>
      <p:sp>
        <p:nvSpPr>
          <p:cNvPr id="364" name="Google Shape;364;p4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LTL</a:t>
            </a:r>
            <a:r>
              <a:rPr baseline="-25000" i="1" lang="it"/>
              <a:t>f</a:t>
            </a:r>
            <a:r>
              <a:rPr lang="it"/>
              <a:t>  Temporal Goals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STRIPS</a:t>
            </a:r>
            <a:r>
              <a:rPr lang="it"/>
              <a:t> Temporal Goals</a:t>
            </a:r>
            <a:endParaRPr/>
          </a:p>
        </p:txBody>
      </p:sp>
      <p:sp>
        <p:nvSpPr>
          <p:cNvPr id="370" name="Google Shape;370;p48"/>
          <p:cNvSpPr txBox="1"/>
          <p:nvPr>
            <p:ph idx="1" type="subTitle"/>
          </p:nvPr>
        </p:nvSpPr>
        <p:spPr>
          <a:xfrm flipH="1">
            <a:off x="546575" y="1604050"/>
            <a:ext cx="80508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Define the base environment goal as STRIPS problem.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Convert STRIPS to LTL</a:t>
            </a:r>
            <a:r>
              <a:rPr baseline="-25000" i="1" lang="it" sz="1500"/>
              <a:t>f</a:t>
            </a:r>
            <a:r>
              <a:rPr lang="it" sz="1500"/>
              <a:t> and then to DFA.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Ensure no </a:t>
            </a:r>
            <a:r>
              <a:rPr i="1" lang="it" sz="1500"/>
              <a:t>don’t care</a:t>
            </a:r>
            <a:r>
              <a:rPr lang="it" sz="1500"/>
              <a:t> and terminal state in formula.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Introduction of Step Controller in the training and testing loop to compensate loopless DFA states.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sp>
        <p:nvSpPr>
          <p:cNvPr id="376" name="Google Shape;376;p49"/>
          <p:cNvSpPr txBox="1"/>
          <p:nvPr/>
        </p:nvSpPr>
        <p:spPr>
          <a:xfrm>
            <a:off x="3642475" y="913600"/>
            <a:ext cx="21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Base environment goal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377" name="Google Shape;377;p49"/>
          <p:cNvSpPr txBox="1"/>
          <p:nvPr/>
        </p:nvSpPr>
        <p:spPr>
          <a:xfrm>
            <a:off x="108000" y="3730125"/>
            <a:ext cx="21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Without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378" name="Google Shape;378;p49"/>
          <p:cNvSpPr txBox="1"/>
          <p:nvPr/>
        </p:nvSpPr>
        <p:spPr>
          <a:xfrm>
            <a:off x="125250" y="1980338"/>
            <a:ext cx="20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963" y="3177948"/>
            <a:ext cx="2895624" cy="171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75" y="1320450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050" y="3177950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0050" y="1340375"/>
            <a:ext cx="2895600" cy="168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49"/>
          <p:cNvCxnSpPr/>
          <p:nvPr/>
        </p:nvCxnSpPr>
        <p:spPr>
          <a:xfrm rot="10800000">
            <a:off x="1027475" y="3117925"/>
            <a:ext cx="7349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4" name="Google Shape;38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0125" y="3342975"/>
            <a:ext cx="1521425" cy="13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0125" y="1485475"/>
            <a:ext cx="1521425" cy="13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sp>
        <p:nvSpPr>
          <p:cNvPr id="391" name="Google Shape;391;p50"/>
          <p:cNvSpPr txBox="1"/>
          <p:nvPr/>
        </p:nvSpPr>
        <p:spPr>
          <a:xfrm>
            <a:off x="3207000" y="920038"/>
            <a:ext cx="27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Through 1 checkpoint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961" y="3195461"/>
            <a:ext cx="2895624" cy="17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50" y="1326663"/>
            <a:ext cx="2895624" cy="171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1276" y="3189250"/>
            <a:ext cx="2895624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1275" y="1320425"/>
            <a:ext cx="2895600" cy="17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 txBox="1"/>
          <p:nvPr/>
        </p:nvSpPr>
        <p:spPr>
          <a:xfrm>
            <a:off x="125250" y="1980338"/>
            <a:ext cx="20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cxnSp>
        <p:nvCxnSpPr>
          <p:cNvPr id="397" name="Google Shape;397;p50"/>
          <p:cNvCxnSpPr/>
          <p:nvPr/>
        </p:nvCxnSpPr>
        <p:spPr>
          <a:xfrm rot="10800000">
            <a:off x="1027475" y="3117925"/>
            <a:ext cx="7349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50"/>
          <p:cNvSpPr txBox="1"/>
          <p:nvPr/>
        </p:nvSpPr>
        <p:spPr>
          <a:xfrm>
            <a:off x="108000" y="3730125"/>
            <a:ext cx="21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Without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0125" y="1485500"/>
            <a:ext cx="1521425" cy="13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0123" y="3360450"/>
            <a:ext cx="1521425" cy="13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813" y="3160037"/>
            <a:ext cx="2895600" cy="171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825" y="1320475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875" y="3160025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9875" y="1320475"/>
            <a:ext cx="2895600" cy="17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1"/>
          <p:cNvSpPr txBox="1"/>
          <p:nvPr/>
        </p:nvSpPr>
        <p:spPr>
          <a:xfrm>
            <a:off x="125250" y="1980338"/>
            <a:ext cx="20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cxnSp>
        <p:nvCxnSpPr>
          <p:cNvPr id="411" name="Google Shape;411;p51"/>
          <p:cNvCxnSpPr/>
          <p:nvPr/>
        </p:nvCxnSpPr>
        <p:spPr>
          <a:xfrm rot="10800000">
            <a:off x="1027475" y="3117925"/>
            <a:ext cx="7349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1"/>
          <p:cNvSpPr txBox="1"/>
          <p:nvPr/>
        </p:nvSpPr>
        <p:spPr>
          <a:xfrm>
            <a:off x="108000" y="3730125"/>
            <a:ext cx="21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Without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413" name="Google Shape;41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0125" y="3360450"/>
            <a:ext cx="1521425" cy="13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0125" y="1485500"/>
            <a:ext cx="1521425" cy="13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1"/>
          <p:cNvSpPr txBox="1"/>
          <p:nvPr/>
        </p:nvSpPr>
        <p:spPr>
          <a:xfrm>
            <a:off x="3207000" y="920038"/>
            <a:ext cx="27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Through 2 checkpoints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725" y="3177950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725" y="1308600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25" y="3177950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1825" y="1308600"/>
            <a:ext cx="2895600" cy="17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2"/>
          <p:cNvSpPr txBox="1"/>
          <p:nvPr/>
        </p:nvSpPr>
        <p:spPr>
          <a:xfrm>
            <a:off x="125250" y="1980338"/>
            <a:ext cx="20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cxnSp>
        <p:nvCxnSpPr>
          <p:cNvPr id="426" name="Google Shape;426;p52"/>
          <p:cNvCxnSpPr/>
          <p:nvPr/>
        </p:nvCxnSpPr>
        <p:spPr>
          <a:xfrm rot="10800000">
            <a:off x="1027475" y="3117925"/>
            <a:ext cx="7349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52"/>
          <p:cNvSpPr txBox="1"/>
          <p:nvPr/>
        </p:nvSpPr>
        <p:spPr>
          <a:xfrm>
            <a:off x="108000" y="3730125"/>
            <a:ext cx="21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Without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428" name="Google Shape;42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5200" y="3342975"/>
            <a:ext cx="1551250" cy="13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5200" y="1473625"/>
            <a:ext cx="1551250" cy="13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2"/>
          <p:cNvSpPr txBox="1"/>
          <p:nvPr/>
        </p:nvSpPr>
        <p:spPr>
          <a:xfrm>
            <a:off x="3207000" y="920038"/>
            <a:ext cx="27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Through 3 checkpoints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sp>
        <p:nvSpPr>
          <p:cNvPr id="436" name="Google Shape;436;p53"/>
          <p:cNvSpPr txBox="1"/>
          <p:nvPr/>
        </p:nvSpPr>
        <p:spPr>
          <a:xfrm>
            <a:off x="3765300" y="913600"/>
            <a:ext cx="16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Through center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125250" y="1980338"/>
            <a:ext cx="20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cxnSp>
        <p:nvCxnSpPr>
          <p:cNvPr id="438" name="Google Shape;438;p53"/>
          <p:cNvCxnSpPr/>
          <p:nvPr/>
        </p:nvCxnSpPr>
        <p:spPr>
          <a:xfrm rot="10800000">
            <a:off x="1027475" y="3117925"/>
            <a:ext cx="7349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53"/>
          <p:cNvSpPr txBox="1"/>
          <p:nvPr/>
        </p:nvSpPr>
        <p:spPr>
          <a:xfrm>
            <a:off x="108000" y="3730125"/>
            <a:ext cx="21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Without Reward Shaping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440" name="Google Shape;4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725" y="3177950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725" y="1320476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25" y="3177950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1825" y="1320476"/>
            <a:ext cx="2895600" cy="1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0125" y="3342975"/>
            <a:ext cx="1521425" cy="13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0125" y="1485500"/>
            <a:ext cx="1521425" cy="13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Temporal Logic (TL)</a:t>
            </a:r>
            <a:endParaRPr/>
          </a:p>
        </p:txBody>
      </p:sp>
      <p:sp>
        <p:nvSpPr>
          <p:cNvPr id="138" name="Google Shape;138;p27"/>
          <p:cNvSpPr txBox="1"/>
          <p:nvPr>
            <p:ph idx="1" type="subTitle"/>
          </p:nvPr>
        </p:nvSpPr>
        <p:spPr>
          <a:xfrm flipH="1">
            <a:off x="287550" y="1219650"/>
            <a:ext cx="85689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accent1"/>
                </a:solidFill>
              </a:rPr>
              <a:t>Logic language</a:t>
            </a:r>
            <a:r>
              <a:rPr lang="it" sz="1500"/>
              <a:t> that offers some </a:t>
            </a:r>
            <a:r>
              <a:rPr lang="it" sz="1500">
                <a:solidFill>
                  <a:schemeClr val="accent1"/>
                </a:solidFill>
              </a:rPr>
              <a:t>time-related rules</a:t>
            </a:r>
            <a:r>
              <a:rPr lang="it" sz="1500"/>
              <a:t> and </a:t>
            </a:r>
            <a:r>
              <a:rPr lang="it" sz="1500">
                <a:solidFill>
                  <a:schemeClr val="accent1"/>
                </a:solidFill>
              </a:rPr>
              <a:t>operators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to deal with propositions in which </a:t>
            </a:r>
            <a:r>
              <a:rPr lang="it" sz="1500">
                <a:solidFill>
                  <a:schemeClr val="accent1"/>
                </a:solidFill>
              </a:rPr>
              <a:t>truth varies with time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 flipH="1">
            <a:off x="4887250" y="2373025"/>
            <a:ext cx="28881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Syntax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 flipH="1">
            <a:off x="4415425" y="2783900"/>
            <a:ext cx="44736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ind Vadodara"/>
              <a:buChar char="●"/>
            </a:pPr>
            <a:r>
              <a:rPr lang="it" sz="1500">
                <a:solidFill>
                  <a:schemeClr val="accent1"/>
                </a:solidFill>
              </a:rPr>
              <a:t>Not</a:t>
            </a:r>
            <a:r>
              <a:rPr lang="it" sz="1500"/>
              <a:t>, </a:t>
            </a:r>
            <a:r>
              <a:rPr lang="it" sz="1500">
                <a:solidFill>
                  <a:schemeClr val="accent1"/>
                </a:solidFill>
              </a:rPr>
              <a:t>A</a:t>
            </a:r>
            <a:r>
              <a:rPr lang="it" sz="1500">
                <a:solidFill>
                  <a:schemeClr val="accent1"/>
                </a:solidFill>
              </a:rPr>
              <a:t>nd</a:t>
            </a:r>
            <a:r>
              <a:rPr lang="it" sz="1500"/>
              <a:t>,</a:t>
            </a:r>
            <a:r>
              <a:rPr lang="it" sz="1500"/>
              <a:t> </a:t>
            </a:r>
            <a:r>
              <a:rPr lang="it" sz="1500">
                <a:solidFill>
                  <a:schemeClr val="accent1"/>
                </a:solidFill>
              </a:rPr>
              <a:t>Or</a:t>
            </a:r>
            <a:r>
              <a:rPr lang="it" sz="1500"/>
              <a:t> connectives</a:t>
            </a:r>
            <a:endParaRPr sz="1500"/>
          </a:p>
          <a:p>
            <a:pPr indent="-2921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>
                <a:solidFill>
                  <a:schemeClr val="accent1"/>
                </a:solidFill>
              </a:rPr>
              <a:t>Necessarily </a:t>
            </a:r>
            <a:r>
              <a:rPr lang="it" sz="1500"/>
              <a:t>operator          states that   </a:t>
            </a:r>
            <a:endParaRPr sz="1500"/>
          </a:p>
          <a:p>
            <a:pPr indent="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    is true in all the possible worlds</a:t>
            </a:r>
            <a:endParaRPr sz="1500"/>
          </a:p>
          <a:p>
            <a:pPr indent="-2921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>
                <a:solidFill>
                  <a:schemeClr val="accent1"/>
                </a:solidFill>
              </a:rPr>
              <a:t>Possibly </a:t>
            </a:r>
            <a:r>
              <a:rPr lang="it" sz="1500"/>
              <a:t>operator         states that  </a:t>
            </a:r>
            <a:endParaRPr sz="1500"/>
          </a:p>
          <a:p>
            <a:pPr indent="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   is true or will be true in all the possible worlds</a:t>
            </a:r>
            <a:endParaRPr sz="1500"/>
          </a:p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875" y="2944500"/>
            <a:ext cx="698473" cy="1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800" y="3312125"/>
            <a:ext cx="295425" cy="1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50" y="3707343"/>
            <a:ext cx="128200" cy="14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9075" y="4483043"/>
            <a:ext cx="128200" cy="14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6850" y="4087789"/>
            <a:ext cx="259950" cy="167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idx="1" type="subTitle"/>
          </p:nvPr>
        </p:nvSpPr>
        <p:spPr>
          <a:xfrm flipH="1">
            <a:off x="602800" y="2384188"/>
            <a:ext cx="28881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Semantic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 flipH="1">
            <a:off x="254976" y="2783900"/>
            <a:ext cx="39669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/>
              <a:t>Graph representation: </a:t>
            </a:r>
            <a:r>
              <a:rPr lang="it" sz="1500">
                <a:solidFill>
                  <a:schemeClr val="accent1"/>
                </a:solidFill>
              </a:rPr>
              <a:t>Kripke Model</a:t>
            </a:r>
            <a:endParaRPr sz="1500">
              <a:solidFill>
                <a:schemeClr val="accent1"/>
              </a:solidFill>
            </a:endParaRPr>
          </a:p>
          <a:p>
            <a:pPr indent="-2921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/>
              <a:t>F</a:t>
            </a:r>
            <a:r>
              <a:rPr lang="it" sz="1500"/>
              <a:t>acts can be true or false in more situations called </a:t>
            </a:r>
            <a:r>
              <a:rPr lang="it" sz="1500">
                <a:solidFill>
                  <a:schemeClr val="accent1"/>
                </a:solidFill>
              </a:rPr>
              <a:t>possible worlds</a:t>
            </a:r>
            <a:endParaRPr sz="1500">
              <a:solidFill>
                <a:schemeClr val="accent1"/>
              </a:solidFill>
            </a:endParaRPr>
          </a:p>
          <a:p>
            <a:pPr indent="-2921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/>
              <a:t>The set of possible worlds lies on a </a:t>
            </a:r>
            <a:r>
              <a:rPr lang="it" sz="1500">
                <a:solidFill>
                  <a:schemeClr val="accent1"/>
                </a:solidFill>
              </a:rPr>
              <a:t>timeline</a:t>
            </a:r>
            <a:endParaRPr sz="1500"/>
          </a:p>
          <a:p>
            <a:pPr indent="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45720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sp>
        <p:nvSpPr>
          <p:cNvPr id="451" name="Google Shape;451;p54"/>
          <p:cNvSpPr txBox="1"/>
          <p:nvPr/>
        </p:nvSpPr>
        <p:spPr>
          <a:xfrm>
            <a:off x="3088950" y="949775"/>
            <a:ext cx="29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STRIPS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452" name="Google Shape;4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775" y="2845675"/>
            <a:ext cx="3537501" cy="204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75" y="2845675"/>
            <a:ext cx="3537501" cy="204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213" y="1379575"/>
            <a:ext cx="1521425" cy="13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/>
          </a:p>
        </p:txBody>
      </p:sp>
      <p:sp>
        <p:nvSpPr>
          <p:cNvPr id="460" name="Google Shape;460;p55"/>
          <p:cNvSpPr txBox="1"/>
          <p:nvPr/>
        </p:nvSpPr>
        <p:spPr>
          <a:xfrm>
            <a:off x="3088950" y="949775"/>
            <a:ext cx="29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Overhead with </a:t>
            </a: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STRIPS?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461" name="Google Shape;4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532" y="1550275"/>
            <a:ext cx="2661744" cy="15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726" y="1550275"/>
            <a:ext cx="2661744" cy="15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5">
            <a:alphaModFix/>
          </a:blip>
          <a:srcRect b="0" l="6724" r="6724" t="0"/>
          <a:stretch/>
        </p:blipFill>
        <p:spPr>
          <a:xfrm>
            <a:off x="5013863" y="3257500"/>
            <a:ext cx="2337075" cy="15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5"/>
          <p:cNvPicPr preferRelativeResize="0"/>
          <p:nvPr/>
        </p:nvPicPr>
        <p:blipFill rotWithShape="1">
          <a:blip r:embed="rId6">
            <a:alphaModFix/>
          </a:blip>
          <a:srcRect b="0" l="6724" r="6724" t="0"/>
          <a:stretch/>
        </p:blipFill>
        <p:spPr>
          <a:xfrm>
            <a:off x="1793063" y="3257500"/>
            <a:ext cx="2337075" cy="153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55"/>
          <p:cNvCxnSpPr/>
          <p:nvPr/>
        </p:nvCxnSpPr>
        <p:spPr>
          <a:xfrm rot="10800000">
            <a:off x="989825" y="3215825"/>
            <a:ext cx="7349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55"/>
          <p:cNvSpPr txBox="1"/>
          <p:nvPr/>
        </p:nvSpPr>
        <p:spPr>
          <a:xfrm>
            <a:off x="0" y="2119025"/>
            <a:ext cx="19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STRIPS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467" name="Google Shape;467;p55"/>
          <p:cNvSpPr txBox="1"/>
          <p:nvPr/>
        </p:nvSpPr>
        <p:spPr>
          <a:xfrm>
            <a:off x="0" y="3826263"/>
            <a:ext cx="19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No Temporal Goal</a:t>
            </a:r>
            <a:endParaRPr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</a:t>
            </a:r>
            <a:r>
              <a:rPr lang="it"/>
              <a:t>Temporal Logic (LTL)</a:t>
            </a:r>
            <a:endParaRPr/>
          </a:p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 flipH="1">
            <a:off x="287550" y="814250"/>
            <a:ext cx="85689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An </a:t>
            </a:r>
            <a:r>
              <a:rPr lang="it" sz="1500">
                <a:solidFill>
                  <a:schemeClr val="accent1"/>
                </a:solidFill>
              </a:rPr>
              <a:t>extension </a:t>
            </a:r>
            <a:r>
              <a:rPr lang="it" sz="1500"/>
              <a:t>of TL with:</a:t>
            </a:r>
            <a:endParaRPr sz="1500"/>
          </a:p>
        </p:txBody>
      </p:sp>
      <p:sp>
        <p:nvSpPr>
          <p:cNvPr id="154" name="Google Shape;154;p28"/>
          <p:cNvSpPr txBox="1"/>
          <p:nvPr>
            <p:ph idx="1" type="subTitle"/>
          </p:nvPr>
        </p:nvSpPr>
        <p:spPr>
          <a:xfrm flipH="1">
            <a:off x="4683875" y="2437750"/>
            <a:ext cx="47214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>
                <a:solidFill>
                  <a:schemeClr val="accent1"/>
                </a:solidFill>
              </a:rPr>
              <a:t>Globally  </a:t>
            </a:r>
            <a:r>
              <a:rPr lang="it" sz="1500"/>
              <a:t>      :  states that     is true </a:t>
            </a:r>
            <a:endParaRPr sz="1500"/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now and in all the future time points </a:t>
            </a:r>
            <a:endParaRPr sz="15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>
                <a:solidFill>
                  <a:schemeClr val="accent1"/>
                </a:solidFill>
              </a:rPr>
              <a:t>Finally         </a:t>
            </a:r>
            <a:r>
              <a:rPr lang="it" sz="1500"/>
              <a:t>:  states that     is true now 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or it will at some time point in the future</a:t>
            </a:r>
            <a:endParaRPr sz="15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>
                <a:solidFill>
                  <a:schemeClr val="accent1"/>
                </a:solidFill>
              </a:rPr>
              <a:t>Next</a:t>
            </a:r>
            <a:r>
              <a:rPr lang="it" sz="1500"/>
              <a:t>         :  states that      will be</a:t>
            </a:r>
            <a:endParaRPr sz="1500"/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 true in the next time point</a:t>
            </a:r>
            <a:endParaRPr sz="15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>
                <a:solidFill>
                  <a:schemeClr val="accent1"/>
                </a:solidFill>
              </a:rPr>
              <a:t>Until               </a:t>
            </a:r>
            <a:r>
              <a:rPr lang="it" sz="1500"/>
              <a:t>: states that        is true </a:t>
            </a:r>
            <a:endParaRPr sz="15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until        is true</a:t>
            </a:r>
            <a:endParaRPr sz="15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25" y="4360600"/>
            <a:ext cx="561323" cy="1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575" y="2557238"/>
            <a:ext cx="247033" cy="1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550" y="3201374"/>
            <a:ext cx="295725" cy="19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025" y="3732850"/>
            <a:ext cx="302132" cy="1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5600" y="2574818"/>
            <a:ext cx="128200" cy="14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9575" y="3222268"/>
            <a:ext cx="128200" cy="14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8875" y="3753743"/>
            <a:ext cx="128200" cy="14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7775" y="4378163"/>
            <a:ext cx="208302" cy="1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5694" y="4643815"/>
            <a:ext cx="208300" cy="14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>
            <p:ph idx="1" type="subTitle"/>
          </p:nvPr>
        </p:nvSpPr>
        <p:spPr>
          <a:xfrm flipH="1">
            <a:off x="5216625" y="2010100"/>
            <a:ext cx="28881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Syntax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 flipH="1">
            <a:off x="934975" y="2010100"/>
            <a:ext cx="28881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Semantic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 flipH="1">
            <a:off x="402225" y="2437750"/>
            <a:ext cx="47214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it" sz="1500"/>
              <a:t>Describes the evolution over time as </a:t>
            </a:r>
            <a:endParaRPr sz="15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sequence of time-points: </a:t>
            </a:r>
            <a:r>
              <a:rPr lang="it" sz="1500">
                <a:solidFill>
                  <a:schemeClr val="accent1"/>
                </a:solidFill>
              </a:rPr>
              <a:t>trace</a:t>
            </a:r>
            <a:endParaRPr sz="15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it" sz="1500"/>
              <a:t>Formulas are </a:t>
            </a:r>
            <a:r>
              <a:rPr lang="it" sz="1500">
                <a:solidFill>
                  <a:schemeClr val="accent1"/>
                </a:solidFill>
              </a:rPr>
              <a:t>evaluated </a:t>
            </a:r>
            <a:r>
              <a:rPr lang="it" sz="1500"/>
              <a:t>over a trace</a:t>
            </a:r>
            <a:endParaRPr sz="15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it" sz="1500"/>
              <a:t>As standard, LTL traces are </a:t>
            </a:r>
            <a:r>
              <a:rPr lang="it" sz="1500">
                <a:solidFill>
                  <a:schemeClr val="accent1"/>
                </a:solidFill>
              </a:rPr>
              <a:t>infinite</a:t>
            </a:r>
            <a:endParaRPr sz="15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500"/>
              <a:t>LTL can be also used over </a:t>
            </a:r>
            <a:r>
              <a:rPr lang="it" sz="1500">
                <a:solidFill>
                  <a:schemeClr val="accent1"/>
                </a:solidFill>
              </a:rPr>
              <a:t>finite </a:t>
            </a:r>
            <a:r>
              <a:rPr lang="it" sz="1500"/>
              <a:t>traces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(</a:t>
            </a:r>
            <a:r>
              <a:rPr lang="it" sz="1500">
                <a:latin typeface="Hind Vadodara"/>
                <a:ea typeface="Hind Vadodara"/>
                <a:cs typeface="Hind Vadodara"/>
                <a:sym typeface="Hind Vadodara"/>
              </a:rPr>
              <a:t>LTL</a:t>
            </a:r>
            <a:r>
              <a:rPr baseline="-25000" i="1" lang="it" sz="1500">
                <a:latin typeface="Hind Vadodara"/>
                <a:ea typeface="Hind Vadodara"/>
                <a:cs typeface="Hind Vadodara"/>
                <a:sym typeface="Hind Vadodara"/>
              </a:rPr>
              <a:t>f</a:t>
            </a:r>
            <a:r>
              <a:rPr lang="it" sz="1500"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r>
              <a:rPr lang="it" sz="1500"/>
              <a:t>) with a </a:t>
            </a:r>
            <a:r>
              <a:rPr lang="it" sz="1500">
                <a:solidFill>
                  <a:schemeClr val="accent1"/>
                </a:solidFill>
              </a:rPr>
              <a:t>lower expressive power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 flipH="1">
            <a:off x="871375" y="3053250"/>
            <a:ext cx="1059900" cy="18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500"/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500"/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500"/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500"/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500"/>
          </a:p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2323175" y="283600"/>
            <a:ext cx="4826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Deterministic Finite Automaton (DFA)</a:t>
            </a:r>
            <a:endParaRPr/>
          </a:p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 flipH="1">
            <a:off x="287550" y="913075"/>
            <a:ext cx="85689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accent1"/>
                </a:solidFill>
              </a:rPr>
              <a:t>Finite state machine</a:t>
            </a:r>
            <a:r>
              <a:rPr lang="it" sz="1500"/>
              <a:t> that takes a </a:t>
            </a:r>
            <a:r>
              <a:rPr lang="it" sz="1500">
                <a:solidFill>
                  <a:schemeClr val="accent1"/>
                </a:solidFill>
              </a:rPr>
              <a:t>string of symbols as input</a:t>
            </a:r>
            <a:r>
              <a:rPr lang="it" sz="1500"/>
              <a:t> and, 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running through a sequence of states, may </a:t>
            </a:r>
            <a:r>
              <a:rPr lang="it" sz="1500">
                <a:solidFill>
                  <a:schemeClr val="accent1"/>
                </a:solidFill>
              </a:rPr>
              <a:t>accept</a:t>
            </a:r>
            <a:r>
              <a:rPr lang="it" sz="1500"/>
              <a:t> or </a:t>
            </a:r>
            <a:r>
              <a:rPr lang="it" sz="1500">
                <a:solidFill>
                  <a:schemeClr val="accent1"/>
                </a:solidFill>
              </a:rPr>
              <a:t>reject</a:t>
            </a:r>
            <a:r>
              <a:rPr lang="it" sz="1500"/>
              <a:t> it.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May be represented as a graph:</a:t>
            </a:r>
            <a:endParaRPr sz="1500"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975" y="2162275"/>
            <a:ext cx="2500051" cy="2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idx="1" type="subTitle"/>
          </p:nvPr>
        </p:nvSpPr>
        <p:spPr>
          <a:xfrm flipH="1">
            <a:off x="815625" y="2676236"/>
            <a:ext cx="8568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with: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 flipH="1">
            <a:off x="1691475" y="2944750"/>
            <a:ext cx="63405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f</a:t>
            </a:r>
            <a:r>
              <a:rPr lang="it" sz="1500"/>
              <a:t>inite and non-empty </a:t>
            </a:r>
            <a:r>
              <a:rPr lang="it" sz="1500">
                <a:solidFill>
                  <a:schemeClr val="accent1"/>
                </a:solidFill>
              </a:rPr>
              <a:t>alphabet</a:t>
            </a:r>
            <a:r>
              <a:rPr lang="it" sz="1500"/>
              <a:t>, where a </a:t>
            </a:r>
            <a:r>
              <a:rPr lang="it" sz="1500">
                <a:solidFill>
                  <a:schemeClr val="accent1"/>
                </a:solidFill>
              </a:rPr>
              <a:t>word </a:t>
            </a:r>
            <a:r>
              <a:rPr lang="it" sz="1500"/>
              <a:t>is an element of </a:t>
            </a:r>
            <a:endParaRPr sz="150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363" y="3096526"/>
            <a:ext cx="207775" cy="2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375" y="3497801"/>
            <a:ext cx="186680" cy="2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3632" y="3092138"/>
            <a:ext cx="329584" cy="2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idx="1" type="subTitle"/>
          </p:nvPr>
        </p:nvSpPr>
        <p:spPr>
          <a:xfrm flipH="1">
            <a:off x="1691475" y="3346025"/>
            <a:ext cx="63405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finite and non-empty </a:t>
            </a:r>
            <a:r>
              <a:rPr lang="it" sz="1500">
                <a:solidFill>
                  <a:schemeClr val="accent1"/>
                </a:solidFill>
              </a:rPr>
              <a:t>set </a:t>
            </a:r>
            <a:r>
              <a:rPr lang="it" sz="1500"/>
              <a:t>of </a:t>
            </a:r>
            <a:r>
              <a:rPr lang="it" sz="1500">
                <a:solidFill>
                  <a:schemeClr val="accent1"/>
                </a:solidFill>
              </a:rPr>
              <a:t>states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181" name="Google Shape;181;p29"/>
          <p:cNvSpPr txBox="1"/>
          <p:nvPr>
            <p:ph idx="1" type="subTitle"/>
          </p:nvPr>
        </p:nvSpPr>
        <p:spPr>
          <a:xfrm flipH="1">
            <a:off x="2167850" y="3701438"/>
            <a:ext cx="63405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the </a:t>
            </a:r>
            <a:r>
              <a:rPr lang="it" sz="1500">
                <a:solidFill>
                  <a:schemeClr val="accent1"/>
                </a:solidFill>
              </a:rPr>
              <a:t>initial state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 flipH="1">
            <a:off x="2218500" y="4054938"/>
            <a:ext cx="63405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the </a:t>
            </a:r>
            <a:r>
              <a:rPr lang="it" sz="1500">
                <a:solidFill>
                  <a:schemeClr val="accent1"/>
                </a:solidFill>
              </a:rPr>
              <a:t>set </a:t>
            </a:r>
            <a:r>
              <a:rPr lang="it" sz="1500"/>
              <a:t>of </a:t>
            </a:r>
            <a:r>
              <a:rPr lang="it" sz="1500">
                <a:solidFill>
                  <a:schemeClr val="accent1"/>
                </a:solidFill>
              </a:rPr>
              <a:t>accepting states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183" name="Google Shape;183;p29"/>
          <p:cNvSpPr txBox="1"/>
          <p:nvPr>
            <p:ph idx="1" type="subTitle"/>
          </p:nvPr>
        </p:nvSpPr>
        <p:spPr>
          <a:xfrm flipH="1">
            <a:off x="3018675" y="4401700"/>
            <a:ext cx="63405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</a:t>
            </a:r>
            <a:r>
              <a:rPr lang="it" sz="1500">
                <a:solidFill>
                  <a:schemeClr val="accent1"/>
                </a:solidFill>
              </a:rPr>
              <a:t>transition function</a:t>
            </a:r>
            <a:endParaRPr sz="1500">
              <a:solidFill>
                <a:schemeClr val="accent1"/>
              </a:solidFill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3375" y="3818425"/>
            <a:ext cx="697287" cy="2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3375" y="4202329"/>
            <a:ext cx="752906" cy="2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3917" y="4549092"/>
            <a:ext cx="1569666" cy="2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ctrTitle"/>
          </p:nvPr>
        </p:nvSpPr>
        <p:spPr>
          <a:xfrm>
            <a:off x="4007825" y="853635"/>
            <a:ext cx="4535700" cy="19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Reinforcement Learning </a:t>
            </a:r>
            <a:endParaRPr/>
          </a:p>
        </p:txBody>
      </p:sp>
      <p:sp>
        <p:nvSpPr>
          <p:cNvPr id="192" name="Google Shape;192;p30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</a:t>
            </a:r>
            <a:r>
              <a:rPr lang="it"/>
              <a:t>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Reinforcement Learning</a:t>
            </a:r>
            <a:endParaRPr/>
          </a:p>
        </p:txBody>
      </p:sp>
      <p:sp>
        <p:nvSpPr>
          <p:cNvPr id="198" name="Google Shape;198;p31"/>
          <p:cNvSpPr txBox="1"/>
          <p:nvPr>
            <p:ph idx="1" type="subTitle"/>
          </p:nvPr>
        </p:nvSpPr>
        <p:spPr>
          <a:xfrm flipH="1">
            <a:off x="287550" y="1292200"/>
            <a:ext cx="85689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improve the ability of performing some task with experience: </a:t>
            </a: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learning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 flipH="1">
            <a:off x="615350" y="3406600"/>
            <a:ext cx="41235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L</a:t>
            </a: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earn </a:t>
            </a:r>
            <a:r>
              <a:rPr lang="it" sz="1500"/>
              <a:t>an </a:t>
            </a:r>
            <a:r>
              <a:rPr lang="it" sz="1500">
                <a:solidFill>
                  <a:schemeClr val="accent1"/>
                </a:solidFill>
              </a:rPr>
              <a:t>optimal behavior function</a:t>
            </a:r>
            <a:r>
              <a:rPr lang="it" sz="1500"/>
              <a:t>: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00" name="Google Shape;200;p31"/>
          <p:cNvSpPr txBox="1"/>
          <p:nvPr>
            <p:ph idx="1" type="subTitle"/>
          </p:nvPr>
        </p:nvSpPr>
        <p:spPr>
          <a:xfrm flipH="1">
            <a:off x="615350" y="2157625"/>
            <a:ext cx="41235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Given</a:t>
            </a:r>
            <a:r>
              <a:rPr lang="it" sz="1500"/>
              <a:t> a</a:t>
            </a: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r>
              <a:rPr lang="it" sz="1500"/>
              <a:t>set of </a:t>
            </a:r>
            <a:r>
              <a:rPr lang="it" sz="1500">
                <a:solidFill>
                  <a:schemeClr val="accent1"/>
                </a:solidFill>
              </a:rPr>
              <a:t>States</a:t>
            </a:r>
            <a:r>
              <a:rPr lang="it" sz="1500"/>
              <a:t>, </a:t>
            </a:r>
            <a:r>
              <a:rPr lang="it" sz="1500">
                <a:solidFill>
                  <a:schemeClr val="accent1"/>
                </a:solidFill>
              </a:rPr>
              <a:t>Actions </a:t>
            </a:r>
            <a:r>
              <a:rPr lang="it" sz="1500"/>
              <a:t>and </a:t>
            </a:r>
            <a:r>
              <a:rPr lang="it" sz="1500">
                <a:solidFill>
                  <a:schemeClr val="accent1"/>
                </a:solidFill>
              </a:rPr>
              <a:t>Rewards</a:t>
            </a:r>
            <a:r>
              <a:rPr lang="it" sz="1500"/>
              <a:t>: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575" y="2873475"/>
            <a:ext cx="5156849" cy="3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425" y="4087450"/>
            <a:ext cx="3805143" cy="3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Reinforcement </a:t>
            </a:r>
            <a:r>
              <a:rPr lang="it"/>
              <a:t>Learning </a:t>
            </a:r>
            <a:endParaRPr sz="1500"/>
          </a:p>
        </p:txBody>
      </p:sp>
      <p:sp>
        <p:nvSpPr>
          <p:cNvPr id="208" name="Google Shape;208;p32"/>
          <p:cNvSpPr txBox="1"/>
          <p:nvPr>
            <p:ph idx="1" type="subTitle"/>
          </p:nvPr>
        </p:nvSpPr>
        <p:spPr>
          <a:xfrm flipH="1">
            <a:off x="1066650" y="1208600"/>
            <a:ext cx="70107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modeled as a time-discrete system: </a:t>
            </a:r>
            <a:r>
              <a:rPr lang="it" sz="1500">
                <a:solidFill>
                  <a:schemeClr val="accent1"/>
                </a:solidFill>
              </a:rPr>
              <a:t>Markov Decision Process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200" y="2277763"/>
            <a:ext cx="2169601" cy="2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000" y="3289100"/>
            <a:ext cx="173800" cy="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413" y="3648688"/>
            <a:ext cx="204982" cy="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1000" y="4367850"/>
            <a:ext cx="2298349" cy="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subTitle"/>
          </p:nvPr>
        </p:nvSpPr>
        <p:spPr>
          <a:xfrm flipH="1">
            <a:off x="815625" y="2868811"/>
            <a:ext cx="8568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with: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14" name="Google Shape;214;p32"/>
          <p:cNvSpPr txBox="1"/>
          <p:nvPr>
            <p:ph idx="1" type="subTitle"/>
          </p:nvPr>
        </p:nvSpPr>
        <p:spPr>
          <a:xfrm flipH="1">
            <a:off x="2049575" y="3184975"/>
            <a:ext cx="26649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finite set of </a:t>
            </a:r>
            <a:r>
              <a:rPr lang="it" sz="1500">
                <a:solidFill>
                  <a:schemeClr val="accent1"/>
                </a:solidFill>
              </a:rPr>
              <a:t>states</a:t>
            </a:r>
            <a:endParaRPr b="1" sz="15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15" name="Google Shape;215;p32"/>
          <p:cNvSpPr txBox="1"/>
          <p:nvPr>
            <p:ph idx="1" type="subTitle"/>
          </p:nvPr>
        </p:nvSpPr>
        <p:spPr>
          <a:xfrm flipH="1">
            <a:off x="2049625" y="3544575"/>
            <a:ext cx="2396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finite set of </a:t>
            </a:r>
            <a:r>
              <a:rPr lang="it" sz="1500">
                <a:solidFill>
                  <a:schemeClr val="accent1"/>
                </a:solidFill>
              </a:rPr>
              <a:t>actions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16" name="Google Shape;216;p32"/>
          <p:cNvSpPr txBox="1"/>
          <p:nvPr>
            <p:ph idx="1" type="subTitle"/>
          </p:nvPr>
        </p:nvSpPr>
        <p:spPr>
          <a:xfrm flipH="1">
            <a:off x="3487200" y="3904150"/>
            <a:ext cx="3142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</a:t>
            </a:r>
            <a:r>
              <a:rPr lang="it" sz="1500">
                <a:solidFill>
                  <a:schemeClr val="accent1"/>
                </a:solidFill>
              </a:rPr>
              <a:t>transition </a:t>
            </a:r>
            <a:r>
              <a:rPr lang="it" sz="1500"/>
              <a:t>function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 flipH="1">
            <a:off x="4161600" y="4263725"/>
            <a:ext cx="19521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 </a:t>
            </a:r>
            <a:r>
              <a:rPr lang="it" sz="1500">
                <a:solidFill>
                  <a:schemeClr val="accent1"/>
                </a:solidFill>
              </a:rPr>
              <a:t>reward </a:t>
            </a:r>
            <a:r>
              <a:rPr lang="it" sz="1500"/>
              <a:t>function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 flipH="1">
            <a:off x="1198575" y="3131350"/>
            <a:ext cx="5685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800"/>
              <a:buFont typeface="Hind Vadodara"/>
              <a:buChar char="●"/>
            </a:pPr>
            <a:r>
              <a:t/>
            </a:r>
            <a:endParaRPr sz="1500"/>
          </a:p>
          <a:p>
            <a:pPr indent="-2794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t/>
            </a:r>
            <a:endParaRPr sz="1500"/>
          </a:p>
          <a:p>
            <a:pPr indent="-2794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t/>
            </a:r>
            <a:endParaRPr sz="1500"/>
          </a:p>
          <a:p>
            <a:pPr indent="-2794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t/>
            </a:r>
            <a:endParaRPr sz="15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5425" y="4013775"/>
            <a:ext cx="1650542" cy="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Reinforcement Learning </a:t>
            </a:r>
            <a:endParaRPr sz="1500"/>
          </a:p>
        </p:txBody>
      </p:sp>
      <p:sp>
        <p:nvSpPr>
          <p:cNvPr id="225" name="Google Shape;225;p33"/>
          <p:cNvSpPr txBox="1"/>
          <p:nvPr>
            <p:ph idx="1" type="subTitle"/>
          </p:nvPr>
        </p:nvSpPr>
        <p:spPr>
          <a:xfrm flipH="1">
            <a:off x="1066650" y="1208600"/>
            <a:ext cx="70107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Aims to maximize the expected </a:t>
            </a:r>
            <a:r>
              <a:rPr lang="it" sz="1500">
                <a:solidFill>
                  <a:schemeClr val="accent1"/>
                </a:solidFill>
              </a:rPr>
              <a:t>cumulative discounted reward</a:t>
            </a:r>
            <a:r>
              <a:rPr lang="it" sz="1500"/>
              <a:t>:</a:t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025" y="2168950"/>
            <a:ext cx="3695950" cy="2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>
            <p:ph idx="1" type="subTitle"/>
          </p:nvPr>
        </p:nvSpPr>
        <p:spPr>
          <a:xfrm flipH="1">
            <a:off x="615350" y="3255000"/>
            <a:ext cx="41235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Hind Vadodara"/>
                <a:ea typeface="Hind Vadodara"/>
                <a:cs typeface="Hind Vadodara"/>
                <a:sym typeface="Hind Vadodara"/>
              </a:rPr>
              <a:t>To obtain</a:t>
            </a:r>
            <a:r>
              <a:rPr lang="it" sz="1500"/>
              <a:t> the </a:t>
            </a:r>
            <a:r>
              <a:rPr lang="it" sz="1500">
                <a:solidFill>
                  <a:schemeClr val="accent1"/>
                </a:solidFill>
              </a:rPr>
              <a:t>optimal policy</a:t>
            </a:r>
            <a:r>
              <a:rPr lang="it" sz="1500"/>
              <a:t>: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880" y="4009201"/>
            <a:ext cx="3735343" cy="3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9963" y="2741787"/>
            <a:ext cx="677800" cy="1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idx="1" type="subTitle"/>
          </p:nvPr>
        </p:nvSpPr>
        <p:spPr>
          <a:xfrm flipH="1">
            <a:off x="3171213" y="2625000"/>
            <a:ext cx="618000" cy="6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where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31" name="Google Shape;231;p33"/>
          <p:cNvSpPr txBox="1"/>
          <p:nvPr>
            <p:ph idx="1" type="subTitle"/>
          </p:nvPr>
        </p:nvSpPr>
        <p:spPr>
          <a:xfrm flipH="1">
            <a:off x="4413388" y="2625000"/>
            <a:ext cx="1559400" cy="6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 the </a:t>
            </a:r>
            <a:r>
              <a:rPr lang="it">
                <a:solidFill>
                  <a:schemeClr val="accent1"/>
                </a:solidFill>
              </a:rPr>
              <a:t>discount factor</a:t>
            </a:r>
            <a:endParaRPr b="1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